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3"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644" y="72"/>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2019/9/6</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2019/9/6</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615769" y="3131096"/>
            <a:ext cx="5626461" cy="2686000"/>
          </a:xfrm>
          <a:prstGeom prst="roundRect">
            <a:avLst>
              <a:gd name="adj" fmla="val 1899"/>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713019" y="3296816"/>
            <a:ext cx="5431959" cy="2376264"/>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047" name="正方形/長方形 1046"/>
          <p:cNvSpPr/>
          <p:nvPr/>
        </p:nvSpPr>
        <p:spPr>
          <a:xfrm>
            <a:off x="404664" y="2576736"/>
            <a:ext cx="6048672" cy="7049915"/>
          </a:xfrm>
          <a:prstGeom prst="rect">
            <a:avLst/>
          </a:prstGeom>
          <a:noFill/>
          <a:ln w="38100">
            <a:solidFill>
              <a:srgbClr val="FF990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576736"/>
            <a:ext cx="6048065" cy="488527"/>
          </a:xfrm>
          <a:prstGeom prst="rect">
            <a:avLst/>
          </a:prstGeom>
          <a:solidFill>
            <a:srgbClr val="FF990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61788" y="2288704"/>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ＦＡＸまたは郵送にてご応募ください</a:t>
            </a:r>
          </a:p>
        </p:txBody>
      </p:sp>
      <p:sp>
        <p:nvSpPr>
          <p:cNvPr id="5" name="二等辺三角形 4"/>
          <p:cNvSpPr/>
          <p:nvPr/>
        </p:nvSpPr>
        <p:spPr>
          <a:xfrm>
            <a:off x="2955955" y="128464"/>
            <a:ext cx="946090" cy="288032"/>
          </a:xfrm>
          <a:prstGeom prst="triangle">
            <a:avLst>
              <a:gd name="adj" fmla="val 47335"/>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405270" y="1280592"/>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smtClean="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276872" y="9559722"/>
            <a:ext cx="197239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三井化学健康保険組合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880563881"/>
              </p:ext>
            </p:extLst>
          </p:nvPr>
        </p:nvGraphicFramePr>
        <p:xfrm>
          <a:off x="600742" y="9047407"/>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69429862"/>
              </p:ext>
            </p:extLst>
          </p:nvPr>
        </p:nvGraphicFramePr>
        <p:xfrm>
          <a:off x="1315019" y="344488"/>
          <a:ext cx="4227962" cy="869418"/>
        </p:xfrm>
        <a:graphic>
          <a:graphicData uri="http://schemas.openxmlformats.org/drawingml/2006/table">
            <a:tbl>
              <a:tblPr firstRow="1" bandRow="1">
                <a:tableStyleId>{5C22544A-7EE6-4342-B048-85BDC9FD1C3A}</a:tableStyleId>
              </a:tblPr>
              <a:tblGrid>
                <a:gridCol w="4227962">
                  <a:extLst>
                    <a:ext uri="{9D8B030D-6E8A-4147-A177-3AD203B41FA5}">
                      <a16:colId xmlns:a16="http://schemas.microsoft.com/office/drawing/2014/main" val="20000"/>
                    </a:ext>
                  </a:extLst>
                </a:gridCol>
              </a:tblGrid>
              <a:tr h="248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FAX</a:t>
                      </a:r>
                      <a:r>
                        <a:rPr kumimoji="1" lang="ja-JP" altLang="en-US" sz="16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送信先：三井化学健康保険組合　宛</a:t>
                      </a: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0"/>
                  </a:ext>
                </a:extLst>
              </a:tr>
              <a:tr h="4107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03-3572-6129</a:t>
                      </a:r>
                      <a:endParaRPr kumimoji="1" lang="ja-JP" altLang="en-US" sz="2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942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a:txBody>
                  <a:tcPr marL="90000" marT="0" marB="0" anchor="ctr">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25026596"/>
              </p:ext>
            </p:extLst>
          </p:nvPr>
        </p:nvGraphicFramePr>
        <p:xfrm>
          <a:off x="705256" y="3284770"/>
          <a:ext cx="5372825" cy="2378652"/>
        </p:xfrm>
        <a:graphic>
          <a:graphicData uri="http://schemas.openxmlformats.org/drawingml/2006/table">
            <a:tbl>
              <a:tblPr firstRow="1" bandRow="1">
                <a:tableStyleId>{5C22544A-7EE6-4342-B048-85BDC9FD1C3A}</a:tableStyleId>
              </a:tblPr>
              <a:tblGrid>
                <a:gridCol w="1247858">
                  <a:extLst>
                    <a:ext uri="{9D8B030D-6E8A-4147-A177-3AD203B41FA5}">
                      <a16:colId xmlns:a16="http://schemas.microsoft.com/office/drawing/2014/main" val="20000"/>
                    </a:ext>
                  </a:extLst>
                </a:gridCol>
                <a:gridCol w="4124967">
                  <a:extLst>
                    <a:ext uri="{9D8B030D-6E8A-4147-A177-3AD203B41FA5}">
                      <a16:colId xmlns:a16="http://schemas.microsoft.com/office/drawing/2014/main" val="20001"/>
                    </a:ext>
                  </a:extLst>
                </a:gridCol>
              </a:tblGrid>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健診・重症化予防に取り組みます。</a:t>
                      </a: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健康管理・安全衛生活動に取り組みます。</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メンタルヘルス対策に取り組みます。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過重労働防止に取り組みます。</a:t>
                      </a:r>
                      <a:endParaRPr kumimoji="1" lang="en-US" altLang="ja-JP"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感染症予防対策に取り組みます。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9644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NSimSun" panose="02010609030101010101" pitchFamily="49" charset="-122"/>
                          <a:ea typeface="NSimSun" panose="02010609030101010101" pitchFamily="49" charset="-122"/>
                          <a:cs typeface="メイリオ" panose="020B0604030504040204" pitchFamily="50" charset="-128"/>
                        </a:rPr>
                        <a:t>☑</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健康経営</a:t>
                      </a:r>
                      <a:r>
                        <a:rPr kumimoji="1" lang="en-US" altLang="ja-JP" sz="1400" b="0" baseline="3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に取り組みます。</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61451748"/>
              </p:ext>
            </p:extLst>
          </p:nvPr>
        </p:nvGraphicFramePr>
        <p:xfrm>
          <a:off x="605459" y="6074338"/>
          <a:ext cx="5631853" cy="2983118"/>
        </p:xfrm>
        <a:graphic>
          <a:graphicData uri="http://schemas.openxmlformats.org/drawingml/2006/table">
            <a:tbl>
              <a:tblPr firstRow="1" bandRow="1">
                <a:tableStyleId>{5C22544A-7EE6-4342-B048-85BDC9FD1C3A}</a:tableStyleId>
              </a:tblPr>
              <a:tblGrid>
                <a:gridCol w="1311373">
                  <a:extLst>
                    <a:ext uri="{9D8B030D-6E8A-4147-A177-3AD203B41FA5}">
                      <a16:colId xmlns:a16="http://schemas.microsoft.com/office/drawing/2014/main" val="20000"/>
                    </a:ext>
                  </a:extLst>
                </a:gridCol>
                <a:gridCol w="1518426">
                  <a:extLst>
                    <a:ext uri="{9D8B030D-6E8A-4147-A177-3AD203B41FA5}">
                      <a16:colId xmlns:a16="http://schemas.microsoft.com/office/drawing/2014/main" val="20001"/>
                    </a:ext>
                  </a:extLst>
                </a:gridCol>
                <a:gridCol w="929846">
                  <a:extLst>
                    <a:ext uri="{9D8B030D-6E8A-4147-A177-3AD203B41FA5}">
                      <a16:colId xmlns:a16="http://schemas.microsoft.com/office/drawing/2014/main" val="20002"/>
                    </a:ext>
                  </a:extLst>
                </a:gridCol>
                <a:gridCol w="144016">
                  <a:extLst>
                    <a:ext uri="{9D8B030D-6E8A-4147-A177-3AD203B41FA5}">
                      <a16:colId xmlns:a16="http://schemas.microsoft.com/office/drawing/2014/main" val="1763009381"/>
                    </a:ext>
                  </a:extLst>
                </a:gridCol>
                <a:gridCol w="1728192">
                  <a:extLst>
                    <a:ext uri="{9D8B030D-6E8A-4147-A177-3AD203B41FA5}">
                      <a16:colId xmlns:a16="http://schemas.microsoft.com/office/drawing/2014/main" val="3267388600"/>
                    </a:ext>
                  </a:extLst>
                </a:gridCol>
              </a:tblGrid>
              <a:tr h="381642">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健康企業宣言日</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令和　　年　　月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銀の証</a:t>
                      </a:r>
                      <a:r>
                        <a:rPr kumimoji="1" lang="ja-JP" altLang="en-US" sz="1200" baseline="0" dirty="0" smtClean="0">
                          <a:latin typeface="HGSｺﾞｼｯｸM" panose="020B0600000000000000" pitchFamily="50" charset="-128"/>
                          <a:ea typeface="HGSｺﾞｼｯｸM" panose="020B0600000000000000" pitchFamily="50" charset="-128"/>
                        </a:rPr>
                        <a:t> </a:t>
                      </a:r>
                      <a:r>
                        <a:rPr kumimoji="1" lang="ja-JP" altLang="en-US" sz="1200" dirty="0" smtClean="0">
                          <a:latin typeface="HGSｺﾞｼｯｸM" panose="020B0600000000000000" pitchFamily="50" charset="-128"/>
                          <a:ea typeface="HGSｺﾞｼｯｸM" panose="020B0600000000000000" pitchFamily="50" charset="-128"/>
                        </a:rPr>
                        <a:t>認定番号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898525" indent="0" algn="l"/>
                      <a:r>
                        <a:rPr kumimoji="1" lang="ja-JP" altLang="en-US" sz="1400" baseline="0" dirty="0" smtClean="0">
                          <a:latin typeface="HGSｺﾞｼｯｸM" panose="020B0600000000000000" pitchFamily="50" charset="-128"/>
                          <a:ea typeface="HGSｺﾞｼｯｸM" panose="020B0600000000000000" pitchFamily="50" charset="-128"/>
                        </a:rPr>
                        <a:t>健 銀　第　　　　　　号</a:t>
                      </a:r>
                      <a:endParaRPr kumimoji="1" lang="en-US" altLang="ja-JP" sz="14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事業所記号</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73094">
                <a:tc>
                  <a:txBody>
                    <a:bodyPr/>
                    <a:lstStyle/>
                    <a:p>
                      <a:pPr algn="ctr"/>
                      <a:r>
                        <a:rPr kumimoji="1" lang="ja-JP" altLang="en-US" sz="1000" dirty="0" smtClean="0">
                          <a:latin typeface="HGSｺﾞｼｯｸM" panose="020B0600000000000000" pitchFamily="50" charset="-128"/>
                          <a:ea typeface="HGSｺﾞｼｯｸM" panose="020B0600000000000000" pitchFamily="50" charset="-128"/>
                        </a:rPr>
                        <a:t>フリガナ</a:t>
                      </a:r>
                      <a:endParaRPr kumimoji="1" lang="ja-JP" altLang="en-US" sz="10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7151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ご担当者様</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お名前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　　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　　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1400" dirty="0"/>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三井化学健康保険組合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97778">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健康保険組合</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担当者名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木内　良枝</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　　　電話</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　　　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r>
                        <a:rPr kumimoji="1" lang="en-US" altLang="ja-JP" dirty="0" smtClean="0"/>
                        <a:t>03-3572-6120</a:t>
                      </a:r>
                      <a:endParaRPr kumimoji="1" lang="ja-JP" altLang="en-US" dirty="0"/>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dirty="0"/>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6" name="正方形/長方形 5"/>
          <p:cNvSpPr/>
          <p:nvPr/>
        </p:nvSpPr>
        <p:spPr>
          <a:xfrm>
            <a:off x="4149080" y="9705528"/>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健康企業宣言は全国健康保険協会の</a:t>
            </a:r>
            <a:r>
              <a:rPr lang="ja-JP" altLang="en-US" sz="800" dirty="0" smtClean="0">
                <a:solidFill>
                  <a:schemeClr val="tx1"/>
                </a:solidFill>
                <a:latin typeface="HGSｺﾞｼｯｸM" panose="020B0600000000000000" pitchFamily="50" charset="-128"/>
                <a:ea typeface="HGSｺﾞｼｯｸM" panose="020B0600000000000000" pitchFamily="50" charset="-128"/>
              </a:rPr>
              <a:t>登録商標</a:t>
            </a:r>
            <a:r>
              <a:rPr lang="ja-JP" altLang="en-US" sz="800" dirty="0">
                <a:solidFill>
                  <a:schemeClr val="tx1"/>
                </a:solidFill>
                <a:latin typeface="HGSｺﾞｼｯｸM" panose="020B0600000000000000" pitchFamily="50" charset="-128"/>
                <a:ea typeface="HGSｺﾞｼｯｸM" panose="020B0600000000000000" pitchFamily="50" charset="-128"/>
              </a:rPr>
              <a:t>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
        <p:nvSpPr>
          <p:cNvPr id="3" name="正方形/長方形 2"/>
          <p:cNvSpPr/>
          <p:nvPr/>
        </p:nvSpPr>
        <p:spPr>
          <a:xfrm>
            <a:off x="7245424" y="358484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17032" y="5745088"/>
            <a:ext cx="2736304" cy="3257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健康経営は</a:t>
            </a:r>
            <a:r>
              <a:rPr lang="en-US" altLang="ja-JP" sz="800" dirty="0">
                <a:solidFill>
                  <a:schemeClr val="tx1"/>
                </a:solidFill>
                <a:latin typeface="HGSｺﾞｼｯｸM" panose="020B0600000000000000" pitchFamily="50" charset="-128"/>
                <a:ea typeface="HGSｺﾞｼｯｸM" panose="020B0600000000000000" pitchFamily="50" charset="-128"/>
              </a:rPr>
              <a:t>NPO</a:t>
            </a:r>
            <a:r>
              <a:rPr lang="ja-JP" altLang="en-US" sz="800" dirty="0">
                <a:solidFill>
                  <a:schemeClr val="tx1"/>
                </a:solidFill>
                <a:latin typeface="HGSｺﾞｼｯｸM" panose="020B0600000000000000" pitchFamily="50" charset="-128"/>
                <a:ea typeface="HGSｺﾞｼｯｸM" panose="020B0600000000000000" pitchFamily="50" charset="-128"/>
              </a:rPr>
              <a:t>法人健康経営研究会の登録商標です </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Ｓｔｅｐ２</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三井化学</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28054888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4698</TotalTime>
  <Words>359</Words>
  <Application>Microsoft Office PowerPoint</Application>
  <PresentationFormat>A4 210 x 297 mm</PresentationFormat>
  <Paragraphs>80</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HGPｺﾞｼｯｸE</vt:lpstr>
      <vt:lpstr>HGPｺﾞｼｯｸM</vt:lpstr>
      <vt:lpstr>HGP創英角ｺﾞｼｯｸUB</vt:lpstr>
      <vt:lpstr>HGSｺﾞｼｯｸE</vt:lpstr>
      <vt:lpstr>HGSｺﾞｼｯｸM</vt:lpstr>
      <vt:lpstr>ＭＳ Ｐゴシック</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Yoshie Kiuchi</cp:lastModifiedBy>
  <cp:revision>283</cp:revision>
  <cp:lastPrinted>2017-07-13T05:08:28Z</cp:lastPrinted>
  <dcterms:created xsi:type="dcterms:W3CDTF">2015-09-07T23:26:23Z</dcterms:created>
  <dcterms:modified xsi:type="dcterms:W3CDTF">2019-09-05T23:47:55Z</dcterms:modified>
</cp:coreProperties>
</file>